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16"/>
  </p:notesMasterIdLst>
  <p:sldIdLst>
    <p:sldId id="256" r:id="rId4"/>
    <p:sldId id="288" r:id="rId5"/>
    <p:sldId id="291" r:id="rId6"/>
    <p:sldId id="289" r:id="rId7"/>
    <p:sldId id="268" r:id="rId8"/>
    <p:sldId id="292" r:id="rId9"/>
    <p:sldId id="293" r:id="rId10"/>
    <p:sldId id="295" r:id="rId11"/>
    <p:sldId id="294" r:id="rId12"/>
    <p:sldId id="297" r:id="rId13"/>
    <p:sldId id="298" r:id="rId14"/>
    <p:sldId id="267" r:id="rId15"/>
  </p:sldIdLst>
  <p:sldSz cx="9144000" cy="5143500" type="screen16x9"/>
  <p:notesSz cx="6858000" cy="9144000"/>
  <p:embeddedFontLst>
    <p:embeddedFont>
      <p:font typeface="Changa SemiBold" panose="020B0604020202020204" charset="-78"/>
      <p:regular r:id="rId17"/>
      <p:bold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05DB9-71DF-AD9A-58BC-E99AE3B1A159}" v="791" dt="2024-05-23T03:53:59.216"/>
    <p1510:client id="{ACA175DA-5C8B-D088-4591-8E9DCD05B8E2}" v="380" dt="2024-05-23T02:03:35.350"/>
    <p1510:client id="{C107BDE0-06BC-49E3-B550-46C1FD07D3E8}" v="270" dt="2024-05-23T02:46:26.075"/>
  </p1510:revLst>
</p1510:revInfo>
</file>

<file path=ppt/tableStyles.xml><?xml version="1.0" encoding="utf-8"?>
<a:tblStyleLst xmlns:a="http://schemas.openxmlformats.org/drawingml/2006/main" def="{BF686F7E-E804-41D0-80D6-BC337E459A95}">
  <a:tblStyle styleId="{BF686F7E-E804-41D0-80D6-BC337E459A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DC87C-13CD-4AE8-9D92-6FF1E971EC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43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931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62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54250" y="1357275"/>
            <a:ext cx="45762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54250" y="3310425"/>
            <a:ext cx="457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3268688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13225" y="4106888"/>
            <a:ext cx="771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1328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554405" y="1761325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4649257" y="1761328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5483665" y="1761325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585001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554405" y="2585000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4649257" y="2585001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483665" y="2585000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408675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1554405" y="3408674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9257" y="3408675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483665" y="3408674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416275" y="2126800"/>
            <a:ext cx="5014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3416275" y="1024925"/>
            <a:ext cx="5014500" cy="11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13225" y="4126025"/>
            <a:ext cx="5247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>
            <a:spLocks noGrp="1"/>
          </p:cNvSpPr>
          <p:nvPr>
            <p:ph type="pic" idx="2"/>
          </p:nvPr>
        </p:nvSpPr>
        <p:spPr>
          <a:xfrm>
            <a:off x="713225" y="1278498"/>
            <a:ext cx="2469900" cy="2659200"/>
          </a:xfrm>
          <a:prstGeom prst="snip1Rect">
            <a:avLst>
              <a:gd name="adj" fmla="val 1417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5"/>
          <p:cNvSpPr>
            <a:spLocks noGrp="1"/>
          </p:cNvSpPr>
          <p:nvPr>
            <p:ph type="pic" idx="3"/>
          </p:nvPr>
        </p:nvSpPr>
        <p:spPr>
          <a:xfrm>
            <a:off x="5960875" y="1278498"/>
            <a:ext cx="2469900" cy="2659200"/>
          </a:xfrm>
          <a:prstGeom prst="snip1Rect">
            <a:avLst>
              <a:gd name="adj" fmla="val 1417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5"/>
          <p:cNvSpPr>
            <a:spLocks noGrp="1"/>
          </p:cNvSpPr>
          <p:nvPr>
            <p:ph type="pic" idx="4"/>
          </p:nvPr>
        </p:nvSpPr>
        <p:spPr>
          <a:xfrm>
            <a:off x="3337050" y="1278498"/>
            <a:ext cx="2469900" cy="2659200"/>
          </a:xfrm>
          <a:prstGeom prst="snip1Rect">
            <a:avLst>
              <a:gd name="adj" fmla="val 1417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713175" y="2868150"/>
            <a:ext cx="2477700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2"/>
          </p:nvPr>
        </p:nvSpPr>
        <p:spPr>
          <a:xfrm>
            <a:off x="3333125" y="2868150"/>
            <a:ext cx="2477700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5953075" y="2868150"/>
            <a:ext cx="2477700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713175" y="2422800"/>
            <a:ext cx="247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5"/>
          </p:nvPr>
        </p:nvSpPr>
        <p:spPr>
          <a:xfrm>
            <a:off x="3333131" y="2422800"/>
            <a:ext cx="247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6"/>
          </p:nvPr>
        </p:nvSpPr>
        <p:spPr>
          <a:xfrm>
            <a:off x="5953064" y="2422800"/>
            <a:ext cx="247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720037" y="1782725"/>
            <a:ext cx="35910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4832952" y="1782725"/>
            <a:ext cx="35910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720037" y="3259175"/>
            <a:ext cx="35910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4832952" y="3259175"/>
            <a:ext cx="35910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720039" y="1403875"/>
            <a:ext cx="359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720039" y="2880450"/>
            <a:ext cx="359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4832923" y="1403875"/>
            <a:ext cx="359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4832923" y="2880450"/>
            <a:ext cx="3591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713375" y="1746099"/>
            <a:ext cx="24069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3368499" y="1746099"/>
            <a:ext cx="24069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713375" y="3257550"/>
            <a:ext cx="24069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368499" y="3257550"/>
            <a:ext cx="24069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6023623" y="1746099"/>
            <a:ext cx="24069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6023623" y="3257550"/>
            <a:ext cx="24069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713375" y="1372200"/>
            <a:ext cx="240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369588" y="1372200"/>
            <a:ext cx="240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6025800" y="1372200"/>
            <a:ext cx="240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13375" y="2880452"/>
            <a:ext cx="240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369588" y="2880452"/>
            <a:ext cx="240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6025800" y="2880452"/>
            <a:ext cx="2404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 hasCustomPrompt="1"/>
          </p:nvPr>
        </p:nvSpPr>
        <p:spPr>
          <a:xfrm>
            <a:off x="713224" y="3302861"/>
            <a:ext cx="3287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713224" y="3995589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1" y="2042536"/>
            <a:ext cx="3287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713221" y="2735264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21" y="782211"/>
            <a:ext cx="3287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713221" y="1474939"/>
            <a:ext cx="328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484926" y="8334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3484926" y="1702773"/>
            <a:ext cx="49458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3484950" y="345953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fr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fr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fr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fr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273900" cy="4064400"/>
          </a:xfrm>
          <a:prstGeom prst="snip1Rect">
            <a:avLst>
              <a:gd name="adj" fmla="val 103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4224850" y="539500"/>
            <a:ext cx="1086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4224850" y="1381300"/>
            <a:ext cx="4206000" cy="14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10108" y="3526850"/>
            <a:ext cx="1136518" cy="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7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2376" y="539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324579" y="1880800"/>
            <a:ext cx="31062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383950" y="1880800"/>
            <a:ext cx="31062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383950" y="1393400"/>
            <a:ext cx="310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24587" y="1393400"/>
            <a:ext cx="310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nga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43850" y="150475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1408050"/>
            <a:ext cx="415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1980750"/>
            <a:ext cx="41517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156975" y="539500"/>
            <a:ext cx="3273900" cy="4064400"/>
          </a:xfrm>
          <a:prstGeom prst="snip1Rect">
            <a:avLst>
              <a:gd name="adj" fmla="val 103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2228293" y="987007"/>
            <a:ext cx="45762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err="1">
                <a:solidFill>
                  <a:srgbClr val="FFC000"/>
                </a:solidFill>
              </a:rPr>
              <a:t>G</a:t>
            </a:r>
            <a:r>
              <a:rPr lang="fr" err="1"/>
              <a:t>ás</a:t>
            </a:r>
            <a:r>
              <a:rPr lang="fr" err="1">
                <a:solidFill>
                  <a:srgbClr val="FFC000"/>
                </a:solidFill>
              </a:rPr>
              <a:t>N</a:t>
            </a:r>
            <a:r>
              <a:rPr lang="fr" err="1"/>
              <a:t>et</a:t>
            </a:r>
            <a:endParaRPr lang="fr"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2284638" y="2811368"/>
            <a:ext cx="457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" err="1"/>
              <a:t>Uma</a:t>
            </a:r>
            <a:r>
              <a:rPr lang="fr"/>
              <a:t> </a:t>
            </a:r>
            <a:r>
              <a:rPr lang="fr" err="1"/>
              <a:t>solução</a:t>
            </a:r>
            <a:r>
              <a:rPr lang="fr"/>
              <a:t> para </a:t>
            </a:r>
            <a:r>
              <a:rPr lang="fr" err="1"/>
              <a:t>detecção</a:t>
            </a:r>
            <a:r>
              <a:rPr lang="fr"/>
              <a:t> de </a:t>
            </a:r>
            <a:r>
              <a:rPr lang="fr" err="1"/>
              <a:t>gás</a:t>
            </a:r>
            <a:r>
              <a:rPr lang="fr"/>
              <a:t> GLP</a:t>
            </a:r>
          </a:p>
        </p:txBody>
      </p:sp>
      <p:pic>
        <p:nvPicPr>
          <p:cNvPr id="2" name="Picture 1" descr="A logo of a gas station&#10;&#10;Description automatically generated">
            <a:extLst>
              <a:ext uri="{FF2B5EF4-FFF2-40B4-BE49-F238E27FC236}">
                <a16:creationId xmlns:a16="http://schemas.microsoft.com/office/drawing/2014/main" id="{FA25C435-2408-539C-9344-2ACB760C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4" y="163400"/>
            <a:ext cx="30861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as station&#10;&#10;Description automatically generated">
            <a:extLst>
              <a:ext uri="{FF2B5EF4-FFF2-40B4-BE49-F238E27FC236}">
                <a16:creationId xmlns:a16="http://schemas.microsoft.com/office/drawing/2014/main" id="{D9266772-C30D-790B-E9B9-CB100A4D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0CBFC-F63B-1049-1A75-635421F00F05}"/>
              </a:ext>
            </a:extLst>
          </p:cNvPr>
          <p:cNvSpPr txBox="1"/>
          <p:nvPr/>
        </p:nvSpPr>
        <p:spPr>
          <a:xfrm>
            <a:off x="4384109" y="5563644"/>
            <a:ext cx="1093939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ESP - 32</a:t>
            </a:r>
          </a:p>
        </p:txBody>
      </p:sp>
      <p:sp>
        <p:nvSpPr>
          <p:cNvPr id="8" name="CaixaDeTexto 8">
            <a:extLst>
              <a:ext uri="{FF2B5EF4-FFF2-40B4-BE49-F238E27FC236}">
                <a16:creationId xmlns:a16="http://schemas.microsoft.com/office/drawing/2014/main" id="{394FE3A8-9FDD-EFA2-B43E-AA92223282E0}"/>
              </a:ext>
            </a:extLst>
          </p:cNvPr>
          <p:cNvSpPr txBox="1"/>
          <p:nvPr/>
        </p:nvSpPr>
        <p:spPr>
          <a:xfrm>
            <a:off x="1022959" y="751562"/>
            <a:ext cx="403964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dk1"/>
                </a:solidFill>
                <a:latin typeface="Changa SemiBold"/>
                <a:cs typeface="Changa SemiBold"/>
              </a:rPr>
              <a:t>Mensagens em tempo real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F29AE29-1889-D1FD-9F4B-7EC34A1B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8" y="1286870"/>
            <a:ext cx="4947781" cy="252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42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E466F7-5647-2AE5-6453-5156C81F4E4E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48878" y="480992"/>
            <a:ext cx="4660068" cy="474933"/>
          </a:xfrm>
        </p:spPr>
        <p:txBody>
          <a:bodyPr/>
          <a:lstStyle/>
          <a:p>
            <a:r>
              <a:rPr lang="en-US" sz="2800" dirty="0" err="1"/>
              <a:t>Nossos</a:t>
            </a:r>
            <a:r>
              <a:rPr lang="en-US" sz="2800" dirty="0"/>
              <a:t> </a:t>
            </a:r>
            <a:r>
              <a:rPr lang="en-US" sz="2800" dirty="0" err="1"/>
              <a:t>Objetivos</a:t>
            </a:r>
          </a:p>
        </p:txBody>
      </p:sp>
      <p:pic>
        <p:nvPicPr>
          <p:cNvPr id="6" name="Picture 5" descr="A logo of a gas station&#10;&#10;Description automatically generated">
            <a:extLst>
              <a:ext uri="{FF2B5EF4-FFF2-40B4-BE49-F238E27FC236}">
                <a16:creationId xmlns:a16="http://schemas.microsoft.com/office/drawing/2014/main" id="{BC9C7B26-7949-CE1D-57AE-C34121D7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BBBC0-487A-8878-92DE-99B6DB9BC996}"/>
              </a:ext>
            </a:extLst>
          </p:cNvPr>
          <p:cNvSpPr txBox="1"/>
          <p:nvPr/>
        </p:nvSpPr>
        <p:spPr>
          <a:xfrm>
            <a:off x="749996" y="1615075"/>
            <a:ext cx="64853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600" err="1">
                <a:solidFill>
                  <a:srgbClr val="1C285A"/>
                </a:solidFill>
                <a:latin typeface="Open Sans"/>
              </a:rPr>
              <a:t>Promover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err="1">
                <a:solidFill>
                  <a:srgbClr val="1C285A"/>
                </a:solidFill>
                <a:latin typeface="Open Sans"/>
              </a:rPr>
              <a:t>uma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err="1">
                <a:solidFill>
                  <a:srgbClr val="1C285A"/>
                </a:solidFill>
                <a:latin typeface="Open Sans"/>
              </a:rPr>
              <a:t>cidade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err="1">
                <a:solidFill>
                  <a:srgbClr val="1C285A"/>
                </a:solidFill>
                <a:latin typeface="Open Sans"/>
              </a:rPr>
              <a:t>mais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err="1">
                <a:solidFill>
                  <a:srgbClr val="1C285A"/>
                </a:solidFill>
                <a:latin typeface="Open Sans"/>
              </a:rPr>
              <a:t>segura</a:t>
            </a:r>
            <a:endParaRPr lang="en-US" sz="1600">
              <a:solidFill>
                <a:srgbClr val="1C285A"/>
              </a:solidFill>
              <a:latin typeface="Open Sans"/>
            </a:endParaRPr>
          </a:p>
          <a:p>
            <a:pPr marL="285750" indent="-285750">
              <a:buFont typeface="Calibri"/>
              <a:buChar char="-"/>
            </a:pPr>
            <a:endParaRPr lang="en-US" sz="1600" dirty="0">
              <a:solidFill>
                <a:srgbClr val="1C285A"/>
              </a:solidFill>
              <a:latin typeface="Open Sans"/>
            </a:endParaRPr>
          </a:p>
          <a:p>
            <a:pPr marL="285750" indent="-285750">
              <a:buFont typeface="Calibri"/>
              <a:buChar char="-"/>
            </a:pPr>
            <a:r>
              <a:rPr lang="en-US" sz="1600" dirty="0" err="1">
                <a:solidFill>
                  <a:srgbClr val="1C285A"/>
                </a:solidFill>
                <a:latin typeface="Open Sans"/>
              </a:rPr>
              <a:t>Minimizar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danos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,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possibilitando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uma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manutenção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preventiva</a:t>
            </a:r>
          </a:p>
          <a:p>
            <a:pPr marL="285750" indent="-285750">
              <a:buFont typeface="Calibri"/>
              <a:buChar char="-"/>
            </a:pPr>
            <a:endParaRPr lang="en-US" sz="1600" dirty="0">
              <a:solidFill>
                <a:srgbClr val="1C285A"/>
              </a:solidFill>
              <a:latin typeface="Open Sans"/>
            </a:endParaRPr>
          </a:p>
          <a:p>
            <a:pPr marL="285750" indent="-285750">
              <a:buFont typeface="Calibri"/>
              <a:buChar char="-"/>
            </a:pPr>
            <a:r>
              <a:rPr lang="en-US" sz="1600" dirty="0" err="1">
                <a:solidFill>
                  <a:srgbClr val="1C285A"/>
                </a:solidFill>
                <a:latin typeface="Open Sans"/>
              </a:rPr>
              <a:t>Fornecer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uma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opção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extra para o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acionamento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da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segurança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municipal,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podendo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um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terceiro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acionar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os</a:t>
            </a:r>
            <a:r>
              <a:rPr lang="en-US" sz="1600" dirty="0">
                <a:solidFill>
                  <a:srgbClr val="1C285A"/>
                </a:solidFill>
                <a:latin typeface="Open Sans"/>
              </a:rPr>
              <a:t> </a:t>
            </a:r>
            <a:r>
              <a:rPr lang="en-US" sz="1600" dirty="0" err="1">
                <a:solidFill>
                  <a:srgbClr val="1C285A"/>
                </a:solidFill>
                <a:latin typeface="Open Sans"/>
              </a:rPr>
              <a:t>bombeiros</a:t>
            </a:r>
            <a:endParaRPr lang="en-US" sz="1600">
              <a:solidFill>
                <a:srgbClr val="1C285A"/>
              </a:solidFill>
              <a:latin typeface="Open Sans"/>
            </a:endParaRPr>
          </a:p>
          <a:p>
            <a:pPr marL="285750" indent="-285750">
              <a:buFont typeface="Calibri"/>
              <a:buChar char="-"/>
            </a:pPr>
            <a:endParaRPr lang="en-US" sz="1600" dirty="0">
              <a:solidFill>
                <a:srgbClr val="1C285A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53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>
            <a:spLocks noGrp="1"/>
          </p:cNvSpPr>
          <p:nvPr>
            <p:ph type="title"/>
          </p:nvPr>
        </p:nvSpPr>
        <p:spPr>
          <a:xfrm>
            <a:off x="713225" y="3268688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" dirty="0" err="1"/>
              <a:t>Muito</a:t>
            </a:r>
            <a:r>
              <a:rPr lang="fr" dirty="0"/>
              <a:t> </a:t>
            </a:r>
            <a:r>
              <a:rPr lang="fr" dirty="0" err="1"/>
              <a:t>Obrigado</a:t>
            </a:r>
            <a:r>
              <a:rPr lang="fr" dirty="0"/>
              <a:t>!</a:t>
            </a:r>
            <a:endParaRPr lang="en-US" dirty="0"/>
          </a:p>
        </p:txBody>
      </p:sp>
      <p:sp>
        <p:nvSpPr>
          <p:cNvPr id="301" name="Google Shape;301;p40"/>
          <p:cNvSpPr txBox="1">
            <a:spLocks noGrp="1"/>
          </p:cNvSpPr>
          <p:nvPr>
            <p:ph type="subTitle" idx="1"/>
          </p:nvPr>
        </p:nvSpPr>
        <p:spPr>
          <a:xfrm>
            <a:off x="713225" y="4106888"/>
            <a:ext cx="771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Calibri"/>
              <a:buChar char="-"/>
            </a:pPr>
            <a:r>
              <a:rPr lang="fr" dirty="0" err="1"/>
              <a:t>Matheus</a:t>
            </a:r>
            <a:r>
              <a:rPr lang="fr" dirty="0"/>
              <a:t> Oliveira </a:t>
            </a:r>
            <a:r>
              <a:rPr lang="fr" dirty="0" err="1"/>
              <a:t>Stolf</a:t>
            </a:r>
          </a:p>
          <a:p>
            <a:pPr marL="285750" indent="-285750">
              <a:buFont typeface="Calibri"/>
              <a:buChar char="-"/>
            </a:pPr>
            <a:r>
              <a:rPr lang="fr" dirty="0" err="1"/>
              <a:t>Matheus</a:t>
            </a:r>
            <a:r>
              <a:rPr lang="fr" dirty="0"/>
              <a:t> </a:t>
            </a:r>
            <a:r>
              <a:rPr lang="fr" dirty="0" err="1"/>
              <a:t>Stringuetti</a:t>
            </a:r>
            <a:r>
              <a:rPr lang="fr" dirty="0"/>
              <a:t> de Barros</a:t>
            </a: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690" y="1324439"/>
            <a:ext cx="1118384" cy="1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925" y="557909"/>
            <a:ext cx="1235449" cy="161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of a gas station&#10;&#10;Description automatically generated">
            <a:extLst>
              <a:ext uri="{FF2B5EF4-FFF2-40B4-BE49-F238E27FC236}">
                <a16:creationId xmlns:a16="http://schemas.microsoft.com/office/drawing/2014/main" id="{C076D100-FA0D-51BC-2F32-C2CF6B4EE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129" y="632905"/>
            <a:ext cx="2087215" cy="207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3D526-94C9-6C23-5B9F-DEEEE1650B31}"/>
              </a:ext>
            </a:extLst>
          </p:cNvPr>
          <p:cNvSpPr txBox="1"/>
          <p:nvPr/>
        </p:nvSpPr>
        <p:spPr>
          <a:xfrm>
            <a:off x="3419605" y="2170917"/>
            <a:ext cx="231261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5200">
                <a:solidFill>
                  <a:srgbClr val="FFC000"/>
                </a:solidFill>
                <a:latin typeface="Changa SemiBold"/>
                <a:cs typeface="Changa SemiBold"/>
              </a:rPr>
              <a:t>G</a:t>
            </a:r>
            <a:r>
              <a:rPr lang="fr-FR" sz="5200">
                <a:solidFill>
                  <a:srgbClr val="1C285A"/>
                </a:solidFill>
                <a:latin typeface="Changa SemiBold"/>
                <a:cs typeface="Changa SemiBold"/>
              </a:rPr>
              <a:t>ás</a:t>
            </a:r>
            <a:r>
              <a:rPr lang="fr-FR" sz="5200">
                <a:solidFill>
                  <a:srgbClr val="FFC000"/>
                </a:solidFill>
                <a:latin typeface="Changa SemiBold"/>
                <a:cs typeface="Changa SemiBold"/>
              </a:rPr>
              <a:t>N</a:t>
            </a:r>
            <a:r>
              <a:rPr lang="fr-FR" sz="5200">
                <a:solidFill>
                  <a:srgbClr val="1C285A"/>
                </a:solidFill>
                <a:latin typeface="Changa SemiBold"/>
                <a:cs typeface="Changa SemiBold"/>
              </a:rPr>
              <a:t>et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ogo of a gas station&#10;&#10;Description automatically generated">
            <a:extLst>
              <a:ext uri="{FF2B5EF4-FFF2-40B4-BE49-F238E27FC236}">
                <a16:creationId xmlns:a16="http://schemas.microsoft.com/office/drawing/2014/main" id="{C1262FEB-6BB2-7832-0F3D-EDB40D8F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B44FC-1B74-2A2E-61EC-078014525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82" y="1499584"/>
            <a:ext cx="4114800" cy="3086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EC5A97-0C6D-82F1-C39E-4616CB20E7D8}"/>
              </a:ext>
            </a:extLst>
          </p:cNvPr>
          <p:cNvSpPr txBox="1"/>
          <p:nvPr/>
        </p:nvSpPr>
        <p:spPr>
          <a:xfrm>
            <a:off x="463640" y="757439"/>
            <a:ext cx="703347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5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Uma</a:t>
            </a:r>
            <a:r>
              <a:rPr lang="fr-FR" sz="5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5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cidade</a:t>
            </a:r>
            <a:r>
              <a:rPr lang="fr-FR" sz="5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5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inteligente</a:t>
            </a:r>
            <a:endParaRPr lang="fr-FR" sz="5200" err="1">
              <a:solidFill>
                <a:srgbClr val="FFC000"/>
              </a:solidFill>
              <a:latin typeface="Changa SemiBold"/>
              <a:cs typeface="Changa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05F25-76BC-C5DE-505F-DEEB30EA524D}"/>
              </a:ext>
            </a:extLst>
          </p:cNvPr>
          <p:cNvSpPr txBox="1"/>
          <p:nvPr/>
        </p:nvSpPr>
        <p:spPr>
          <a:xfrm>
            <a:off x="461653" y="228377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solidFill>
                  <a:srgbClr val="1C285A"/>
                </a:solidFill>
                <a:latin typeface="Open Sans"/>
                <a:ea typeface="Open Sans"/>
                <a:cs typeface="Open Sans"/>
              </a:rPr>
              <a:t>O que </a:t>
            </a:r>
            <a:r>
              <a:rPr lang="fr-FR" sz="1600" err="1">
                <a:solidFill>
                  <a:srgbClr val="1C285A"/>
                </a:solidFill>
                <a:latin typeface="Open Sans"/>
                <a:ea typeface="Open Sans"/>
                <a:cs typeface="Open Sans"/>
              </a:rPr>
              <a:t>isso</a:t>
            </a:r>
            <a:r>
              <a:rPr lang="fr-FR" sz="1600">
                <a:solidFill>
                  <a:srgbClr val="1C28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fr-FR" sz="1600" err="1">
                <a:solidFill>
                  <a:srgbClr val="1C285A"/>
                </a:solidFill>
                <a:latin typeface="Open Sans"/>
                <a:ea typeface="Open Sans"/>
                <a:cs typeface="Open Sans"/>
              </a:rPr>
              <a:t>significa</a:t>
            </a:r>
            <a:r>
              <a:rPr lang="fr-FR" sz="1600">
                <a:solidFill>
                  <a:srgbClr val="1C285A"/>
                </a:solidFill>
                <a:latin typeface="Open Sans"/>
                <a:ea typeface="Open Sans"/>
                <a:cs typeface="Open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008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ogo of a gas station&#10;&#10;Description automatically generated">
            <a:extLst>
              <a:ext uri="{FF2B5EF4-FFF2-40B4-BE49-F238E27FC236}">
                <a16:creationId xmlns:a16="http://schemas.microsoft.com/office/drawing/2014/main" id="{C1262FEB-6BB2-7832-0F3D-EDB40D8F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EC5A97-0C6D-82F1-C39E-4616CB20E7D8}"/>
              </a:ext>
            </a:extLst>
          </p:cNvPr>
          <p:cNvSpPr txBox="1"/>
          <p:nvPr/>
        </p:nvSpPr>
        <p:spPr>
          <a:xfrm>
            <a:off x="597237" y="757439"/>
            <a:ext cx="70334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O que é o </a:t>
            </a:r>
            <a:r>
              <a:rPr lang="fr-FR" sz="20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GásNet</a:t>
            </a:r>
            <a:r>
              <a:rPr lang="fr-FR" sz="20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e </a:t>
            </a:r>
            <a:r>
              <a:rPr lang="fr-FR" sz="20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como</a:t>
            </a:r>
            <a:r>
              <a:rPr lang="fr-FR" sz="20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20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queremos</a:t>
            </a:r>
            <a:r>
              <a:rPr lang="fr-FR" sz="20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20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ajudar</a:t>
            </a:r>
            <a:r>
              <a:rPr lang="fr-FR" sz="20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?</a:t>
            </a:r>
            <a:endParaRPr lang="en-US" sz="20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830D8-A708-07BD-7DD1-4F4E8CF12803}"/>
              </a:ext>
            </a:extLst>
          </p:cNvPr>
          <p:cNvSpPr txBox="1"/>
          <p:nvPr/>
        </p:nvSpPr>
        <p:spPr>
          <a:xfrm>
            <a:off x="657639" y="1572867"/>
            <a:ext cx="52362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GásNet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avançada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solução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IOT,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desenvolvida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inteligente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residências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condôminios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predios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4" name="Picture 3" descr="A person standing next to a light bulb&#10;&#10;Description automatically generated">
            <a:extLst>
              <a:ext uri="{FF2B5EF4-FFF2-40B4-BE49-F238E27FC236}">
                <a16:creationId xmlns:a16="http://schemas.microsoft.com/office/drawing/2014/main" id="{D63794CF-DCF3-5EC9-DF42-719FEFC87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41" y="2117862"/>
            <a:ext cx="2597427" cy="25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ogo of a gas station&#10;&#10;Description automatically generated">
            <a:extLst>
              <a:ext uri="{FF2B5EF4-FFF2-40B4-BE49-F238E27FC236}">
                <a16:creationId xmlns:a16="http://schemas.microsoft.com/office/drawing/2014/main" id="{C1262FEB-6BB2-7832-0F3D-EDB40D8F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EC5A97-0C6D-82F1-C39E-4616CB20E7D8}"/>
              </a:ext>
            </a:extLst>
          </p:cNvPr>
          <p:cNvSpPr txBox="1"/>
          <p:nvPr/>
        </p:nvSpPr>
        <p:spPr>
          <a:xfrm>
            <a:off x="463640" y="757439"/>
            <a:ext cx="703347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A causa de </a:t>
            </a:r>
            <a:r>
              <a:rPr lang="fr-FR" sz="1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muitos</a:t>
            </a:r>
            <a:r>
              <a:rPr lang="fr-FR" sz="1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1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acidentes</a:t>
            </a:r>
            <a:r>
              <a:rPr lang="fr-FR" sz="1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1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domesticos</a:t>
            </a:r>
            <a:r>
              <a:rPr lang="fr-FR" sz="1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se da </a:t>
            </a:r>
            <a:r>
              <a:rPr lang="fr-FR" sz="12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por</a:t>
            </a:r>
            <a:r>
              <a:rPr lang="fr-FR" sz="12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conta do</a:t>
            </a:r>
            <a:r>
              <a:rPr lang="fr-FR" sz="11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</a:t>
            </a:r>
            <a:r>
              <a:rPr lang="fr-FR" sz="48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vazamento</a:t>
            </a:r>
            <a:r>
              <a:rPr lang="fr-FR" sz="48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de </a:t>
            </a:r>
            <a:r>
              <a:rPr lang="fr-FR" sz="4800" err="1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gás</a:t>
            </a:r>
            <a:r>
              <a:rPr lang="fr-FR" sz="4800">
                <a:solidFill>
                  <a:schemeClr val="dk1"/>
                </a:solidFill>
                <a:latin typeface="Changa SemiBold"/>
                <a:cs typeface="Changa SemiBold"/>
                <a:sym typeface="Changa SemiBold"/>
              </a:rPr>
              <a:t> GLP</a:t>
            </a:r>
            <a:endParaRPr lang="fr-FR" sz="4800">
              <a:solidFill>
                <a:schemeClr val="dk1"/>
              </a:solidFill>
              <a:latin typeface="Changa SemiBold"/>
              <a:cs typeface="Changa SemiBold"/>
            </a:endParaRPr>
          </a:p>
        </p:txBody>
      </p:sp>
      <p:pic>
        <p:nvPicPr>
          <p:cNvPr id="3" name="Picture 2" descr="ícone de cor rgb de vazamento de gás 2343325 Vetor no Vecteezy">
            <a:extLst>
              <a:ext uri="{FF2B5EF4-FFF2-40B4-BE49-F238E27FC236}">
                <a16:creationId xmlns:a16="http://schemas.microsoft.com/office/drawing/2014/main" id="{464E51FF-6C04-E455-90F5-46BBFD496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7" t="13514" r="9756" b="13514"/>
          <a:stretch/>
        </p:blipFill>
        <p:spPr>
          <a:xfrm>
            <a:off x="4570902" y="2133611"/>
            <a:ext cx="2200512" cy="20018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730735-DD13-C64D-8B3B-69AABA0AB91C}"/>
              </a:ext>
            </a:extLst>
          </p:cNvPr>
          <p:cNvSpPr txBox="1"/>
          <p:nvPr/>
        </p:nvSpPr>
        <p:spPr>
          <a:xfrm>
            <a:off x="839856" y="2136085"/>
            <a:ext cx="34223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Se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houver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fonte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ignição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como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faísca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ou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chama, o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gás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pode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explodir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causando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danos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e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possíveis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ferimentos</a:t>
            </a: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err="1">
              <a:solidFill>
                <a:schemeClr val="dk1"/>
              </a:solidFill>
              <a:latin typeface="Changa SemiBold"/>
              <a:cs typeface="Chang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094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2426218" y="498087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/>
              <a:t>Vazamentos</a:t>
            </a:r>
            <a:r>
              <a:rPr lang="fr"/>
              <a:t> de </a:t>
            </a:r>
            <a:r>
              <a:rPr lang="fr" err="1"/>
              <a:t>Gás</a:t>
            </a:r>
            <a:endParaRPr err="1"/>
          </a:p>
        </p:txBody>
      </p:sp>
      <p:sp>
        <p:nvSpPr>
          <p:cNvPr id="317" name="Google Shape;317;p41"/>
          <p:cNvSpPr txBox="1"/>
          <p:nvPr/>
        </p:nvSpPr>
        <p:spPr>
          <a:xfrm>
            <a:off x="2429413" y="3970507"/>
            <a:ext cx="43170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" sz="10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Acidentes</a:t>
            </a: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com </a:t>
            </a:r>
            <a:r>
              <a:rPr lang="fr" sz="10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vazamento</a:t>
            </a: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fr" sz="10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gáses</a:t>
            </a: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fr" sz="10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acordo</a:t>
            </a: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com os </a:t>
            </a:r>
            <a:r>
              <a:rPr lang="fr" sz="100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Bombeiros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7E87F-2778-CE4D-DE0C-43072F057960}"/>
              </a:ext>
            </a:extLst>
          </p:cNvPr>
          <p:cNvSpPr txBox="1"/>
          <p:nvPr/>
        </p:nvSpPr>
        <p:spPr>
          <a:xfrm>
            <a:off x="1692964" y="4554607"/>
            <a:ext cx="50540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https://www.sspds.ce.gov.br/2023/04/03/corpo-de-bombeiros-515-ocorrencias-com-gases-atendidas-no-primeiro-trimestre/</a:t>
            </a:r>
            <a:endParaRPr lang="en-US"/>
          </a:p>
          <a:p>
            <a:r>
              <a:rPr lang="en-US" sz="600"/>
              <a:t>https://www.bombeiros.ce.gov.br/2022/10/16/corpo-de-bombeiros-do-ceara-registrou-1-650-ocorrencias-com-gases-em-2022/</a:t>
            </a:r>
            <a:endParaRPr lang="en-US"/>
          </a:p>
          <a:p>
            <a:r>
              <a:rPr lang="en-US" sz="600"/>
              <a:t>https://www.bombeiros.ce.gov.br/2023/06/13/corpo-de-bombeiros-atendeu-876-ocorrencias-com-gases-em-2023/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48E1B-33B5-320A-8363-C94CC751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10" y="1072183"/>
            <a:ext cx="4110245" cy="2941154"/>
          </a:xfrm>
          <a:prstGeom prst="rect">
            <a:avLst/>
          </a:prstGeom>
        </p:spPr>
      </p:pic>
      <p:pic>
        <p:nvPicPr>
          <p:cNvPr id="6" name="Picture 5" descr="A logo of a gas station&#10;&#10;Description automatically generated">
            <a:extLst>
              <a:ext uri="{FF2B5EF4-FFF2-40B4-BE49-F238E27FC236}">
                <a16:creationId xmlns:a16="http://schemas.microsoft.com/office/drawing/2014/main" id="{925B42A1-E2F1-7235-0FCD-10609779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gas station&#10;&#10;Description automatically generated">
            <a:extLst>
              <a:ext uri="{FF2B5EF4-FFF2-40B4-BE49-F238E27FC236}">
                <a16:creationId xmlns:a16="http://schemas.microsoft.com/office/drawing/2014/main" id="{97226586-1C19-F2C9-86DB-46AF3249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E6B040-F363-9B84-E979-2ADC5B7C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9" y="249720"/>
            <a:ext cx="3705225" cy="1695450"/>
          </a:xfrm>
          <a:prstGeom prst="rect">
            <a:avLst/>
          </a:prstGeom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81DE3DC5-7EF4-713C-96F1-4A13D50B4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254" y="1461467"/>
            <a:ext cx="3857625" cy="165735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8CE64E-09EB-71D2-A536-615820185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796" y="2664102"/>
            <a:ext cx="3857625" cy="112395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681DEFA-2715-E791-7AF7-8E84A6505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0749" y="3225662"/>
            <a:ext cx="32480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8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as station&#10;&#10;Description automatically generated">
            <a:extLst>
              <a:ext uri="{FF2B5EF4-FFF2-40B4-BE49-F238E27FC236}">
                <a16:creationId xmlns:a16="http://schemas.microsoft.com/office/drawing/2014/main" id="{D9266772-C30D-790B-E9B9-CB100A4D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 descr="DEBO JT ESP32: Development boards - ESP32 Wi-Fi and Bluetooth module at  reichelt elektronik">
            <a:extLst>
              <a:ext uri="{FF2B5EF4-FFF2-40B4-BE49-F238E27FC236}">
                <a16:creationId xmlns:a16="http://schemas.microsoft.com/office/drawing/2014/main" id="{7BB0A619-CD40-E754-0CDB-8D68CC38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287" y="3422365"/>
            <a:ext cx="1409699" cy="1004572"/>
          </a:xfrm>
          <a:prstGeom prst="rect">
            <a:avLst/>
          </a:prstGeom>
        </p:spPr>
      </p:pic>
      <p:pic>
        <p:nvPicPr>
          <p:cNvPr id="3" name="Imagem 2" descr="Módulo MQ135 - Sensor de Gases Tóxicos - Sensores de Gás - RoboCore">
            <a:extLst>
              <a:ext uri="{FF2B5EF4-FFF2-40B4-BE49-F238E27FC236}">
                <a16:creationId xmlns:a16="http://schemas.microsoft.com/office/drawing/2014/main" id="{A7558729-EBD4-B31C-9D4B-A1C8269A8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303" y="2711613"/>
            <a:ext cx="1798983" cy="1798983"/>
          </a:xfrm>
          <a:prstGeom prst="rect">
            <a:avLst/>
          </a:prstGeom>
        </p:spPr>
      </p:pic>
      <p:pic>
        <p:nvPicPr>
          <p:cNvPr id="4" name="Gráfico 3" descr="Voltar estrutura de tópicos">
            <a:extLst>
              <a:ext uri="{FF2B5EF4-FFF2-40B4-BE49-F238E27FC236}">
                <a16:creationId xmlns:a16="http://schemas.microsoft.com/office/drawing/2014/main" id="{D79C2B14-E9DD-128B-1CEE-B97D5D2F1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880000">
            <a:off x="3698400" y="3699309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0CBFC-F63B-1049-1A75-635421F00F05}"/>
              </a:ext>
            </a:extLst>
          </p:cNvPr>
          <p:cNvSpPr txBox="1"/>
          <p:nvPr/>
        </p:nvSpPr>
        <p:spPr>
          <a:xfrm>
            <a:off x="4384109" y="5563644"/>
            <a:ext cx="1093939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ESP - 32</a:t>
            </a:r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61B77978-5A78-B272-68F2-9D7E84F959DB}"/>
              </a:ext>
            </a:extLst>
          </p:cNvPr>
          <p:cNvSpPr txBox="1"/>
          <p:nvPr/>
        </p:nvSpPr>
        <p:spPr>
          <a:xfrm>
            <a:off x="5353854" y="3925389"/>
            <a:ext cx="122351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MQ - 135</a:t>
            </a:r>
          </a:p>
        </p:txBody>
      </p:sp>
      <p:sp>
        <p:nvSpPr>
          <p:cNvPr id="8" name="CaixaDeTexto 8">
            <a:extLst>
              <a:ext uri="{FF2B5EF4-FFF2-40B4-BE49-F238E27FC236}">
                <a16:creationId xmlns:a16="http://schemas.microsoft.com/office/drawing/2014/main" id="{394FE3A8-9FDD-EFA2-B43E-AA92223282E0}"/>
              </a:ext>
            </a:extLst>
          </p:cNvPr>
          <p:cNvSpPr txBox="1"/>
          <p:nvPr/>
        </p:nvSpPr>
        <p:spPr>
          <a:xfrm>
            <a:off x="1022959" y="751562"/>
            <a:ext cx="403964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dk1"/>
                </a:solidFill>
                <a:latin typeface="Changa SemiBold"/>
                <a:cs typeface="Changa SemiBold"/>
              </a:rPr>
              <a:t>Como o </a:t>
            </a:r>
            <a:r>
              <a:rPr lang="pt-BR" sz="2000" err="1">
                <a:solidFill>
                  <a:schemeClr val="dk1"/>
                </a:solidFill>
                <a:latin typeface="Changa SemiBold"/>
                <a:cs typeface="Changa SemiBold"/>
              </a:rPr>
              <a:t>GásNet</a:t>
            </a:r>
            <a:r>
              <a:rPr lang="pt-BR" sz="2000" dirty="0">
                <a:solidFill>
                  <a:schemeClr val="dk1"/>
                </a:solidFill>
                <a:latin typeface="Changa SemiBold"/>
                <a:cs typeface="Changa SemiBold"/>
              </a:rPr>
              <a:t> funciona?</a:t>
            </a:r>
          </a:p>
        </p:txBody>
      </p:sp>
      <p:pic>
        <p:nvPicPr>
          <p:cNvPr id="9" name="Gráfico 9" descr="Voltar estrutura de tópicos">
            <a:extLst>
              <a:ext uri="{FF2B5EF4-FFF2-40B4-BE49-F238E27FC236}">
                <a16:creationId xmlns:a16="http://schemas.microsoft.com/office/drawing/2014/main" id="{B34F47E9-D34A-37DA-D72C-4F3DD9033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620000">
            <a:off x="5467659" y="2855397"/>
            <a:ext cx="1041399" cy="1009649"/>
          </a:xfrm>
          <a:prstGeom prst="rect">
            <a:avLst/>
          </a:prstGeom>
        </p:spPr>
      </p:pic>
      <p:sp>
        <p:nvSpPr>
          <p:cNvPr id="11" name="CaixaDeTexto 5">
            <a:extLst>
              <a:ext uri="{FF2B5EF4-FFF2-40B4-BE49-F238E27FC236}">
                <a16:creationId xmlns:a16="http://schemas.microsoft.com/office/drawing/2014/main" id="{4112E177-6150-8AAC-5565-CAE9C7380793}"/>
              </a:ext>
            </a:extLst>
          </p:cNvPr>
          <p:cNvSpPr txBox="1"/>
          <p:nvPr/>
        </p:nvSpPr>
        <p:spPr>
          <a:xfrm>
            <a:off x="2297571" y="4422345"/>
            <a:ext cx="122351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ESP-32</a:t>
            </a:r>
          </a:p>
        </p:txBody>
      </p:sp>
      <p:pic>
        <p:nvPicPr>
          <p:cNvPr id="12" name="Picture 11" descr="Fire GIFs | Tenor">
            <a:extLst>
              <a:ext uri="{FF2B5EF4-FFF2-40B4-BE49-F238E27FC236}">
                <a16:creationId xmlns:a16="http://schemas.microsoft.com/office/drawing/2014/main" id="{1D5F6ACB-2A72-2227-C106-6E7813155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804" y="1925706"/>
            <a:ext cx="861392" cy="861392"/>
          </a:xfrm>
          <a:prstGeom prst="rect">
            <a:avLst/>
          </a:prstGeom>
        </p:spPr>
      </p:pic>
      <p:sp>
        <p:nvSpPr>
          <p:cNvPr id="13" name="CaixaDeTexto 5">
            <a:extLst>
              <a:ext uri="{FF2B5EF4-FFF2-40B4-BE49-F238E27FC236}">
                <a16:creationId xmlns:a16="http://schemas.microsoft.com/office/drawing/2014/main" id="{D5E97F9B-BB0B-C53B-FE9F-47892B05BDD3}"/>
              </a:ext>
            </a:extLst>
          </p:cNvPr>
          <p:cNvSpPr txBox="1"/>
          <p:nvPr/>
        </p:nvSpPr>
        <p:spPr>
          <a:xfrm>
            <a:off x="6405745" y="2798954"/>
            <a:ext cx="122351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GLP</a:t>
            </a:r>
          </a:p>
        </p:txBody>
      </p:sp>
      <p:pic>
        <p:nvPicPr>
          <p:cNvPr id="14" name="Gráfico 9" descr="Voltar estrutura de tópicos">
            <a:extLst>
              <a:ext uri="{FF2B5EF4-FFF2-40B4-BE49-F238E27FC236}">
                <a16:creationId xmlns:a16="http://schemas.microsoft.com/office/drawing/2014/main" id="{9FAC40AA-B865-A26D-DE36-A11998178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600000">
            <a:off x="5036963" y="1422506"/>
            <a:ext cx="1041399" cy="1009649"/>
          </a:xfrm>
          <a:prstGeom prst="rect">
            <a:avLst/>
          </a:prstGeom>
        </p:spPr>
      </p:pic>
      <p:pic>
        <p:nvPicPr>
          <p:cNvPr id="15" name="Picture 14" descr="File:Message (Send).png - Meta">
            <a:extLst>
              <a:ext uri="{FF2B5EF4-FFF2-40B4-BE49-F238E27FC236}">
                <a16:creationId xmlns:a16="http://schemas.microsoft.com/office/drawing/2014/main" id="{0AACA8AB-7C9F-72DD-0182-52D30E2C5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226" y="1647411"/>
            <a:ext cx="664266" cy="713961"/>
          </a:xfrm>
          <a:prstGeom prst="rect">
            <a:avLst/>
          </a:prstGeom>
        </p:spPr>
      </p:pic>
      <p:sp>
        <p:nvSpPr>
          <p:cNvPr id="16" name="CaixaDeTexto 5">
            <a:extLst>
              <a:ext uri="{FF2B5EF4-FFF2-40B4-BE49-F238E27FC236}">
                <a16:creationId xmlns:a16="http://schemas.microsoft.com/office/drawing/2014/main" id="{EA9315E3-7B9E-147A-227F-DA40C5AECC54}"/>
              </a:ext>
            </a:extLst>
          </p:cNvPr>
          <p:cNvSpPr txBox="1"/>
          <p:nvPr/>
        </p:nvSpPr>
        <p:spPr>
          <a:xfrm>
            <a:off x="3887833" y="2359976"/>
            <a:ext cx="122351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Notificação</a:t>
            </a:r>
          </a:p>
        </p:txBody>
      </p:sp>
      <p:pic>
        <p:nvPicPr>
          <p:cNvPr id="20" name="Picture 19" descr="A blue screen with white circles and a pie chart&#10;&#10;Description automatically generated">
            <a:extLst>
              <a:ext uri="{FF2B5EF4-FFF2-40B4-BE49-F238E27FC236}">
                <a16:creationId xmlns:a16="http://schemas.microsoft.com/office/drawing/2014/main" id="{9CEB7279-A641-AB26-4A21-FB53D25F3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517" y="1764196"/>
            <a:ext cx="733011" cy="480392"/>
          </a:xfrm>
          <a:prstGeom prst="rect">
            <a:avLst/>
          </a:prstGeom>
        </p:spPr>
      </p:pic>
      <p:sp>
        <p:nvSpPr>
          <p:cNvPr id="21" name="CaixaDeTexto 5">
            <a:extLst>
              <a:ext uri="{FF2B5EF4-FFF2-40B4-BE49-F238E27FC236}">
                <a16:creationId xmlns:a16="http://schemas.microsoft.com/office/drawing/2014/main" id="{BA3405D6-A4EA-0244-2DF0-D71790D725A1}"/>
              </a:ext>
            </a:extLst>
          </p:cNvPr>
          <p:cNvSpPr txBox="1"/>
          <p:nvPr/>
        </p:nvSpPr>
        <p:spPr>
          <a:xfrm>
            <a:off x="723875" y="2359975"/>
            <a:ext cx="164592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cs typeface="Arial"/>
              </a:rPr>
              <a:t>Painel do usuário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96072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as station&#10;&#10;Description automatically generated">
            <a:extLst>
              <a:ext uri="{FF2B5EF4-FFF2-40B4-BE49-F238E27FC236}">
                <a16:creationId xmlns:a16="http://schemas.microsoft.com/office/drawing/2014/main" id="{D9266772-C30D-790B-E9B9-CB100A4D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0CBFC-F63B-1049-1A75-635421F00F05}"/>
              </a:ext>
            </a:extLst>
          </p:cNvPr>
          <p:cNvSpPr txBox="1"/>
          <p:nvPr/>
        </p:nvSpPr>
        <p:spPr>
          <a:xfrm>
            <a:off x="4384109" y="5563644"/>
            <a:ext cx="1093939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ESP - 32</a:t>
            </a:r>
          </a:p>
        </p:txBody>
      </p:sp>
      <p:sp>
        <p:nvSpPr>
          <p:cNvPr id="8" name="CaixaDeTexto 8">
            <a:extLst>
              <a:ext uri="{FF2B5EF4-FFF2-40B4-BE49-F238E27FC236}">
                <a16:creationId xmlns:a16="http://schemas.microsoft.com/office/drawing/2014/main" id="{394FE3A8-9FDD-EFA2-B43E-AA92223282E0}"/>
              </a:ext>
            </a:extLst>
          </p:cNvPr>
          <p:cNvSpPr txBox="1"/>
          <p:nvPr/>
        </p:nvSpPr>
        <p:spPr>
          <a:xfrm>
            <a:off x="1022959" y="751562"/>
            <a:ext cx="403964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dk1"/>
                </a:solidFill>
                <a:latin typeface="Changa SemiBold"/>
                <a:cs typeface="Changa SemiBold"/>
              </a:rPr>
              <a:t>Como o </a:t>
            </a:r>
            <a:r>
              <a:rPr lang="pt-BR" sz="2000" err="1">
                <a:solidFill>
                  <a:schemeClr val="dk1"/>
                </a:solidFill>
                <a:latin typeface="Changa SemiBold"/>
                <a:cs typeface="Changa SemiBold"/>
              </a:rPr>
              <a:t>GásNet</a:t>
            </a:r>
            <a:r>
              <a:rPr lang="pt-BR" sz="2000" dirty="0">
                <a:solidFill>
                  <a:schemeClr val="dk1"/>
                </a:solidFill>
                <a:latin typeface="Changa SemiBold"/>
                <a:cs typeface="Changa SemiBold"/>
              </a:rPr>
              <a:t> funciona?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DD4FCFEA-21AD-232C-4ED7-402BB2BB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86" y="1358348"/>
            <a:ext cx="5454942" cy="3213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Node-RED - Wikipedia">
            <a:extLst>
              <a:ext uri="{FF2B5EF4-FFF2-40B4-BE49-F238E27FC236}">
                <a16:creationId xmlns:a16="http://schemas.microsoft.com/office/drawing/2014/main" id="{108A8F3A-C5D8-ADD3-06C1-1CD2977A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36" y="1354206"/>
            <a:ext cx="712305" cy="67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MySQL - App Masters - Desenvolvimento Web e Mobile - Juiz de Fora/MG">
            <a:extLst>
              <a:ext uri="{FF2B5EF4-FFF2-40B4-BE49-F238E27FC236}">
                <a16:creationId xmlns:a16="http://schemas.microsoft.com/office/drawing/2014/main" id="{1181AD18-888A-786D-00C7-74706EAB9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378" y="2210628"/>
            <a:ext cx="730527" cy="755374"/>
          </a:xfrm>
          <a:prstGeom prst="rect">
            <a:avLst/>
          </a:prstGeom>
        </p:spPr>
      </p:pic>
      <p:pic>
        <p:nvPicPr>
          <p:cNvPr id="19" name="Picture 18" descr="Ficheiro:Telegram logo.svg – Wikipédia, a enciclopédia livre">
            <a:extLst>
              <a:ext uri="{FF2B5EF4-FFF2-40B4-BE49-F238E27FC236}">
                <a16:creationId xmlns:a16="http://schemas.microsoft.com/office/drawing/2014/main" id="{4609A9DC-BCF0-8564-FD75-5190D9857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243" y="3595688"/>
            <a:ext cx="751647" cy="710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Eclipse Mosquitto MQTT Server in Cloud - Building a Personal IoT Network |  Virtuozzo">
            <a:extLst>
              <a:ext uri="{FF2B5EF4-FFF2-40B4-BE49-F238E27FC236}">
                <a16:creationId xmlns:a16="http://schemas.microsoft.com/office/drawing/2014/main" id="{31312946-68F3-F63C-41B9-844748857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89" y="2173722"/>
            <a:ext cx="409706" cy="404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71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gas station&#10;&#10;Description automatically generated">
            <a:extLst>
              <a:ext uri="{FF2B5EF4-FFF2-40B4-BE49-F238E27FC236}">
                <a16:creationId xmlns:a16="http://schemas.microsoft.com/office/drawing/2014/main" id="{D9266772-C30D-790B-E9B9-CB100A4D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4" y="155351"/>
            <a:ext cx="1202565" cy="1202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0CBFC-F63B-1049-1A75-635421F00F05}"/>
              </a:ext>
            </a:extLst>
          </p:cNvPr>
          <p:cNvSpPr txBox="1"/>
          <p:nvPr/>
        </p:nvSpPr>
        <p:spPr>
          <a:xfrm>
            <a:off x="4384109" y="5563644"/>
            <a:ext cx="1093939" cy="365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ESP - 32</a:t>
            </a:r>
          </a:p>
        </p:txBody>
      </p:sp>
      <p:sp>
        <p:nvSpPr>
          <p:cNvPr id="8" name="CaixaDeTexto 8">
            <a:extLst>
              <a:ext uri="{FF2B5EF4-FFF2-40B4-BE49-F238E27FC236}">
                <a16:creationId xmlns:a16="http://schemas.microsoft.com/office/drawing/2014/main" id="{394FE3A8-9FDD-EFA2-B43E-AA92223282E0}"/>
              </a:ext>
            </a:extLst>
          </p:cNvPr>
          <p:cNvSpPr txBox="1"/>
          <p:nvPr/>
        </p:nvSpPr>
        <p:spPr>
          <a:xfrm>
            <a:off x="1022959" y="752016"/>
            <a:ext cx="486915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chemeClr val="dk1"/>
                </a:solidFill>
                <a:latin typeface="Changa SemiBold"/>
                <a:cs typeface="Changa SemiBold"/>
              </a:rPr>
              <a:t>O responsável cadastra suas residências</a:t>
            </a:r>
          </a:p>
        </p:txBody>
      </p:sp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77AA64A1-9378-5220-316C-F6F701B1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26" y="1352877"/>
            <a:ext cx="5557631" cy="3000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206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Adaptation Meeting by Slidesgo">
  <a:themeElements>
    <a:clrScheme name="Simple Light">
      <a:dk1>
        <a:srgbClr val="1C285A"/>
      </a:dk1>
      <a:lt1>
        <a:srgbClr val="FFFFFF"/>
      </a:lt1>
      <a:dk2>
        <a:srgbClr val="6574CA"/>
      </a:dk2>
      <a:lt2>
        <a:srgbClr val="65B2F5"/>
      </a:lt2>
      <a:accent1>
        <a:srgbClr val="94EAF8"/>
      </a:accent1>
      <a:accent2>
        <a:srgbClr val="AB7BD2"/>
      </a:accent2>
      <a:accent3>
        <a:srgbClr val="EDE9F8"/>
      </a:accent3>
      <a:accent4>
        <a:srgbClr val="DDD9E7"/>
      </a:accent4>
      <a:accent5>
        <a:srgbClr val="FFFFFF"/>
      </a:accent5>
      <a:accent6>
        <a:srgbClr val="FFFFFF"/>
      </a:accent6>
      <a:hlink>
        <a:srgbClr val="1C28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7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Digital Adaptation Meeting by Slidesgo</vt:lpstr>
      <vt:lpstr>Slidesgo Final Pages</vt:lpstr>
      <vt:lpstr>Slidesgo Final Pages</vt:lpstr>
      <vt:lpstr>GásNet</vt:lpstr>
      <vt:lpstr>PowerPoint Presentation</vt:lpstr>
      <vt:lpstr>PowerPoint Presentation</vt:lpstr>
      <vt:lpstr>PowerPoint Presentation</vt:lpstr>
      <vt:lpstr>Vazamentos de Gás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Nossos Objetivos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154</cp:revision>
  <dcterms:modified xsi:type="dcterms:W3CDTF">2024-05-23T03:54:05Z</dcterms:modified>
</cp:coreProperties>
</file>